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73" r:id="rId3"/>
    <p:sldId id="276" r:id="rId4"/>
    <p:sldId id="280" r:id="rId5"/>
    <p:sldId id="278" r:id="rId6"/>
    <p:sldId id="284" r:id="rId7"/>
    <p:sldId id="262" r:id="rId8"/>
    <p:sldId id="263" r:id="rId9"/>
    <p:sldId id="264" r:id="rId10"/>
    <p:sldId id="281" r:id="rId11"/>
    <p:sldId id="279" r:id="rId12"/>
    <p:sldId id="282" r:id="rId13"/>
    <p:sldId id="265" r:id="rId14"/>
    <p:sldId id="289" r:id="rId15"/>
    <p:sldId id="290" r:id="rId16"/>
    <p:sldId id="267" r:id="rId17"/>
    <p:sldId id="268" r:id="rId18"/>
    <p:sldId id="28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4821538-0D6A-4B06-825C-1C66C535F0F8}"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21538-0D6A-4B06-825C-1C66C535F0F8}"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21538-0D6A-4B06-825C-1C66C535F0F8}"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821538-0D6A-4B06-825C-1C66C535F0F8}"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4821538-0D6A-4B06-825C-1C66C535F0F8}" type="datetimeFigureOut">
              <a:rPr lang="en-US" smtClean="0"/>
              <a:pPr/>
              <a:t>9/28/2025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4821538-0D6A-4B06-825C-1C66C535F0F8}"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4821538-0D6A-4B06-825C-1C66C535F0F8}" type="datetimeFigureOut">
              <a:rPr lang="en-US" smtClean="0"/>
              <a:pPr/>
              <a:t>9/28/2025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4821538-0D6A-4B06-825C-1C66C535F0F8}" type="datetimeFigureOut">
              <a:rPr lang="en-US" smtClean="0"/>
              <a:pPr/>
              <a:t>9/28/2025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821538-0D6A-4B06-825C-1C66C535F0F8}" type="datetimeFigureOut">
              <a:rPr lang="en-US" smtClean="0"/>
              <a:pPr/>
              <a:t>9/28/2025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821538-0D6A-4B06-825C-1C66C535F0F8}"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4821538-0D6A-4B06-825C-1C66C535F0F8}" type="datetimeFigureOut">
              <a:rPr lang="en-US" smtClean="0"/>
              <a:pPr/>
              <a:t>9/28/2025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66B1DD-00C0-4C5D-AEE4-3E799B0441A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821538-0D6A-4B06-825C-1C66C535F0F8}" type="datetimeFigureOut">
              <a:rPr lang="en-US" smtClean="0"/>
              <a:pPr/>
              <a:t>9/28/2025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66B1DD-00C0-4C5D-AEE4-3E799B0441A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H="1">
            <a:off x="205168" y="1935237"/>
            <a:ext cx="8636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600200" y="533401"/>
            <a:ext cx="5486400" cy="815608"/>
          </a:xfrm>
          <a:prstGeom prst="rect">
            <a:avLst/>
          </a:prstGeom>
        </p:spPr>
        <p:txBody>
          <a:bodyPr wrap="square">
            <a:spAutoFit/>
          </a:bodyPr>
          <a:lstStyle/>
          <a:p>
            <a:pPr algn="ctr"/>
            <a:r>
              <a:rPr lang="en-US" sz="2700" b="1" dirty="0">
                <a:solidFill>
                  <a:prstClr val="black"/>
                </a:solidFill>
                <a:latin typeface="Times New Roman" panose="02020603050405020304" pitchFamily="18" charset="0"/>
                <a:cs typeface="Times New Roman" panose="02020603050405020304" pitchFamily="18" charset="0"/>
              </a:rPr>
              <a:t>Practical meat hygiene </a:t>
            </a:r>
            <a:endParaRPr lang="en-US" sz="2700" b="1" dirty="0" smtClean="0">
              <a:solidFill>
                <a:prstClr val="black"/>
              </a:solidFill>
              <a:latin typeface="Times New Roman" panose="02020603050405020304" pitchFamily="18" charset="0"/>
              <a:cs typeface="Times New Roman" panose="02020603050405020304" pitchFamily="18" charset="0"/>
            </a:endParaRPr>
          </a:p>
          <a:p>
            <a:pPr algn="ctr"/>
            <a:r>
              <a:rPr lang="en-US" sz="2000" b="1" dirty="0" smtClean="0">
                <a:solidFill>
                  <a:prstClr val="black"/>
                </a:solidFill>
                <a:latin typeface="Times New Roman" panose="02020603050405020304" pitchFamily="18" charset="0"/>
                <a:cs typeface="Times New Roman" panose="02020603050405020304" pitchFamily="18" charset="0"/>
              </a:rPr>
              <a:t>Stage</a:t>
            </a:r>
            <a:r>
              <a:rPr lang="en-US" sz="2000" b="1" dirty="0">
                <a:solidFill>
                  <a:prstClr val="black"/>
                </a:solidFill>
                <a:latin typeface="Times New Roman" panose="02020603050405020304" pitchFamily="18" charset="0"/>
                <a:cs typeface="Times New Roman" panose="02020603050405020304" pitchFamily="18" charset="0"/>
              </a:rPr>
              <a:t>: 5th </a:t>
            </a:r>
          </a:p>
        </p:txBody>
      </p:sp>
      <p:sp>
        <p:nvSpPr>
          <p:cNvPr id="3" name="Rectangle 2"/>
          <p:cNvSpPr/>
          <p:nvPr/>
        </p:nvSpPr>
        <p:spPr>
          <a:xfrm>
            <a:off x="4191000" y="2971800"/>
            <a:ext cx="3964307" cy="1754326"/>
          </a:xfrm>
          <a:prstGeom prst="rect">
            <a:avLst/>
          </a:prstGeom>
        </p:spPr>
        <p:txBody>
          <a:bodyPr wrap="square">
            <a:spAutoFit/>
          </a:bodyPr>
          <a:lstStyle/>
          <a:p>
            <a:pPr algn="ctr">
              <a:defRPr/>
            </a:pPr>
            <a:r>
              <a:rPr lang="en-US" dirty="0">
                <a:solidFill>
                  <a:prstClr val="black"/>
                </a:solidFill>
                <a:latin typeface="Times New Roman" panose="02020603050405020304" pitchFamily="18" charset="0"/>
                <a:cs typeface="Times New Roman" panose="02020603050405020304" pitchFamily="18" charset="0"/>
              </a:rPr>
              <a:t>Lecture prepared</a:t>
            </a:r>
          </a:p>
          <a:p>
            <a:pPr algn="ctr">
              <a:defRPr/>
            </a:pPr>
            <a:r>
              <a:rPr lang="en-US" dirty="0" smtClean="0">
                <a:solidFill>
                  <a:prstClr val="black"/>
                </a:solidFill>
                <a:latin typeface="Times New Roman" panose="02020603050405020304" pitchFamily="18" charset="0"/>
                <a:cs typeface="Times New Roman" panose="02020603050405020304" pitchFamily="18" charset="0"/>
              </a:rPr>
              <a:t>By </a:t>
            </a:r>
          </a:p>
          <a:p>
            <a:pPr algn="ctr">
              <a:defRPr/>
            </a:pPr>
            <a:r>
              <a:rPr lang="en-US" dirty="0" smtClean="0">
                <a:solidFill>
                  <a:prstClr val="black"/>
                </a:solidFill>
                <a:latin typeface="Times New Roman" panose="02020603050405020304" pitchFamily="18" charset="0"/>
                <a:cs typeface="Times New Roman" panose="02020603050405020304" pitchFamily="18" charset="0"/>
              </a:rPr>
              <a:t> Sara  S. Mohammed </a:t>
            </a:r>
            <a:endParaRPr lang="en-GB" b="1" dirty="0">
              <a:solidFill>
                <a:prstClr val="black"/>
              </a:solidFill>
              <a:latin typeface="Times New Roman" panose="02020603050405020304" pitchFamily="18" charset="0"/>
              <a:cs typeface="Times New Roman" panose="02020603050405020304" pitchFamily="18" charset="0"/>
            </a:endParaRPr>
          </a:p>
          <a:p>
            <a:pPr algn="ctr">
              <a:defRPr/>
            </a:pPr>
            <a:r>
              <a:rPr lang="en-US" dirty="0">
                <a:solidFill>
                  <a:prstClr val="black"/>
                </a:solidFill>
                <a:latin typeface="Times New Roman" panose="02020603050405020304" pitchFamily="18" charset="0"/>
                <a:cs typeface="Times New Roman" panose="02020603050405020304" pitchFamily="18" charset="0"/>
              </a:rPr>
              <a:t>Department of Veterinary Public </a:t>
            </a:r>
            <a:r>
              <a:rPr lang="en-US" dirty="0" smtClean="0">
                <a:solidFill>
                  <a:prstClr val="black"/>
                </a:solidFill>
                <a:latin typeface="Times New Roman" panose="02020603050405020304" pitchFamily="18" charset="0"/>
                <a:cs typeface="Times New Roman" panose="02020603050405020304" pitchFamily="18" charset="0"/>
              </a:rPr>
              <a:t>Health</a:t>
            </a:r>
          </a:p>
          <a:p>
            <a:pPr algn="ctr">
              <a:defRPr/>
            </a:pPr>
            <a:r>
              <a:rPr lang="en-US" dirty="0" smtClean="0">
                <a:solidFill>
                  <a:prstClr val="black"/>
                </a:solidFill>
                <a:latin typeface="Times New Roman" panose="02020603050405020304" pitchFamily="18" charset="0"/>
                <a:cs typeface="Times New Roman" panose="02020603050405020304" pitchFamily="18" charset="0"/>
              </a:rPr>
              <a:t>College </a:t>
            </a:r>
            <a:r>
              <a:rPr lang="en-US" dirty="0">
                <a:solidFill>
                  <a:prstClr val="black"/>
                </a:solidFill>
                <a:latin typeface="Times New Roman" panose="02020603050405020304" pitchFamily="18" charset="0"/>
                <a:cs typeface="Times New Roman" panose="02020603050405020304" pitchFamily="18" charset="0"/>
              </a:rPr>
              <a:t>of veterinary medicine</a:t>
            </a:r>
            <a:br>
              <a:rPr lang="en-US" dirty="0">
                <a:solidFill>
                  <a:prstClr val="black"/>
                </a:solidFill>
                <a:latin typeface="Times New Roman" panose="02020603050405020304" pitchFamily="18" charset="0"/>
                <a:cs typeface="Times New Roman" panose="02020603050405020304" pitchFamily="18" charset="0"/>
              </a:rPr>
            </a:br>
            <a:r>
              <a:rPr lang="en-US" dirty="0">
                <a:solidFill>
                  <a:prstClr val="black"/>
                </a:solidFill>
                <a:latin typeface="Times New Roman" panose="02020603050405020304" pitchFamily="18" charset="0"/>
                <a:cs typeface="Times New Roman" panose="02020603050405020304" pitchFamily="18" charset="0"/>
              </a:rPr>
              <a:t>university of </a:t>
            </a:r>
            <a:r>
              <a:rPr lang="en-US" dirty="0" err="1">
                <a:solidFill>
                  <a:prstClr val="black"/>
                </a:solidFill>
                <a:latin typeface="Times New Roman" panose="02020603050405020304" pitchFamily="18" charset="0"/>
                <a:cs typeface="Times New Roman" panose="02020603050405020304" pitchFamily="18" charset="0"/>
              </a:rPr>
              <a:t>basrah</a:t>
            </a:r>
            <a:endParaRPr lang="en-GB" dirty="0">
              <a:solidFill>
                <a:prstClr val="black"/>
              </a:solidFill>
              <a:latin typeface="Times New Roman" panose="02020603050405020304" pitchFamily="18" charset="0"/>
              <a:cs typeface="Times New Roman" panose="02020603050405020304" pitchFamily="18" charset="0"/>
            </a:endParaRPr>
          </a:p>
        </p:txBody>
      </p:sp>
      <p:pic>
        <p:nvPicPr>
          <p:cNvPr id="16" name="Picture 2" descr="Image result for university of basrah logo"/>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39804" y="533401"/>
            <a:ext cx="1221248" cy="120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a:extLst>
              <a:ext uri="{FF2B5EF4-FFF2-40B4-BE49-F238E27FC236}">
                <a16:creationId xmlns:a16="http://schemas.microsoft.com/office/drawing/2014/main" id="{4664DB9F-59BB-47A5-8080-662EED16E9E1}"/>
              </a:ext>
            </a:extLst>
          </p:cNvPr>
          <p:cNvSpPr/>
          <p:nvPr/>
        </p:nvSpPr>
        <p:spPr>
          <a:xfrm>
            <a:off x="3450236" y="2184817"/>
            <a:ext cx="5693763" cy="498663"/>
          </a:xfrm>
          <a:prstGeom prst="rect">
            <a:avLst/>
          </a:prstGeom>
        </p:spPr>
        <p:txBody>
          <a:bodyPr wrap="square">
            <a:spAutoFit/>
          </a:bodyPr>
          <a:lstStyle/>
          <a:p>
            <a:pPr algn="ctr">
              <a:lnSpc>
                <a:spcPct val="150000"/>
              </a:lnSpc>
            </a:pPr>
            <a:r>
              <a:rPr lang="en-US" sz="2000" b="1" dirty="0">
                <a:solidFill>
                  <a:prstClr val="black"/>
                </a:solidFill>
                <a:latin typeface="Times New Roman" panose="02020603050405020304" pitchFamily="18" charset="0"/>
                <a:cs typeface="Times New Roman" panose="02020603050405020304" pitchFamily="18" charset="0"/>
              </a:rPr>
              <a:t>Examining the viscera and </a:t>
            </a:r>
            <a:r>
              <a:rPr lang="en-US" sz="2000" b="1" dirty="0" err="1">
                <a:solidFill>
                  <a:prstClr val="black"/>
                </a:solidFill>
                <a:latin typeface="Times New Roman" panose="02020603050405020304" pitchFamily="18" charset="0"/>
                <a:cs typeface="Times New Roman" panose="02020603050405020304" pitchFamily="18" charset="0"/>
              </a:rPr>
              <a:t>judgement</a:t>
            </a:r>
            <a:endParaRPr lang="en-US" sz="2000" b="1" dirty="0">
              <a:solidFill>
                <a:prstClr val="black"/>
              </a:solidFill>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EF240524-FD1C-4D7A-81C5-EC549C440BAE}"/>
              </a:ext>
            </a:extLst>
          </p:cNvPr>
          <p:cNvGrpSpPr/>
          <p:nvPr/>
        </p:nvGrpSpPr>
        <p:grpSpPr>
          <a:xfrm>
            <a:off x="139147" y="5661289"/>
            <a:ext cx="8725454" cy="507831"/>
            <a:chOff x="185529" y="6405382"/>
            <a:chExt cx="11633938" cy="677106"/>
          </a:xfrm>
        </p:grpSpPr>
        <p:cxnSp>
          <p:nvCxnSpPr>
            <p:cNvPr id="19" name="Straight Connector 18">
              <a:extLst>
                <a:ext uri="{FF2B5EF4-FFF2-40B4-BE49-F238E27FC236}">
                  <a16:creationId xmlns:a16="http://schemas.microsoft.com/office/drawing/2014/main" id="{5BA06214-1B13-4837-BBC6-F80A38D6FFEB}"/>
                </a:ext>
              </a:extLst>
            </p:cNvPr>
            <p:cNvCxnSpPr/>
            <p:nvPr/>
          </p:nvCxnSpPr>
          <p:spPr>
            <a:xfrm flipH="1">
              <a:off x="304800" y="6412317"/>
              <a:ext cx="11514667"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BFDE99E-14D5-4903-9CE7-4F43A9CB7AB8}"/>
                </a:ext>
              </a:extLst>
            </p:cNvPr>
            <p:cNvSpPr/>
            <p:nvPr/>
          </p:nvSpPr>
          <p:spPr>
            <a:xfrm>
              <a:off x="185529" y="6405382"/>
              <a:ext cx="7908472" cy="677106"/>
            </a:xfrm>
            <a:prstGeom prst="rect">
              <a:avLst/>
            </a:prstGeom>
          </p:spPr>
          <p:txBody>
            <a:bodyPr wrap="square">
              <a:spAutoFit/>
            </a:bodyPr>
            <a:lstStyle/>
            <a:p>
              <a:pPr>
                <a:defRPr/>
              </a:pPr>
              <a:r>
                <a:rPr lang="en-GB" sz="1350" dirty="0">
                  <a:solidFill>
                    <a:prstClr val="black"/>
                  </a:solidFill>
                  <a:latin typeface="Times New Roman" panose="02020603050405020304" pitchFamily="18" charset="0"/>
                  <a:cs typeface="Times New Roman" panose="02020603050405020304" pitchFamily="18" charset="0"/>
                </a:rPr>
                <a:t>University of </a:t>
              </a:r>
              <a:r>
                <a:rPr lang="en-GB" sz="1350" dirty="0" err="1">
                  <a:solidFill>
                    <a:prstClr val="black"/>
                  </a:solidFill>
                  <a:latin typeface="Times New Roman" panose="02020603050405020304" pitchFamily="18" charset="0"/>
                  <a:cs typeface="Times New Roman" panose="02020603050405020304" pitchFamily="18" charset="0"/>
                </a:rPr>
                <a:t>Basrah</a:t>
              </a:r>
              <a:r>
                <a:rPr lang="en-GB" sz="1350" dirty="0">
                  <a:solidFill>
                    <a:prstClr val="black"/>
                  </a:solidFill>
                  <a:latin typeface="Times New Roman" panose="02020603050405020304" pitchFamily="18" charset="0"/>
                  <a:cs typeface="Times New Roman" panose="02020603050405020304" pitchFamily="18" charset="0"/>
                </a:rPr>
                <a:t>- College of veterinary medicine-</a:t>
              </a:r>
              <a:br>
                <a:rPr lang="en-GB" sz="1350" dirty="0">
                  <a:solidFill>
                    <a:prstClr val="black"/>
                  </a:solidFill>
                  <a:latin typeface="Times New Roman" panose="02020603050405020304" pitchFamily="18" charset="0"/>
                  <a:cs typeface="Times New Roman" panose="02020603050405020304" pitchFamily="18" charset="0"/>
                </a:rPr>
              </a:br>
              <a:endParaRPr lang="en-US" sz="1350" dirty="0">
                <a:solidFill>
                  <a:prstClr val="black"/>
                </a:solidFill>
                <a:latin typeface="Times New Roman" panose="02020603050405020304" pitchFamily="18" charset="0"/>
                <a:cs typeface="Times New Roman" panose="02020603050405020304" pitchFamily="18" charset="0"/>
              </a:endParaRPr>
            </a:p>
          </p:txBody>
        </p:sp>
      </p:grpSp>
      <p:sp>
        <p:nvSpPr>
          <p:cNvPr id="21" name="Rectangle 20">
            <a:extLst>
              <a:ext uri="{FF2B5EF4-FFF2-40B4-BE49-F238E27FC236}">
                <a16:creationId xmlns:a16="http://schemas.microsoft.com/office/drawing/2014/main" id="{39B0891D-ED79-4931-92F3-C208C57F6CAD}"/>
              </a:ext>
            </a:extLst>
          </p:cNvPr>
          <p:cNvSpPr/>
          <p:nvPr/>
        </p:nvSpPr>
        <p:spPr>
          <a:xfrm>
            <a:off x="7225748" y="1032390"/>
            <a:ext cx="1677181" cy="715581"/>
          </a:xfrm>
          <a:prstGeom prst="rect">
            <a:avLst/>
          </a:prstGeom>
        </p:spPr>
        <p:txBody>
          <a:bodyPr wrap="square">
            <a:spAutoFit/>
          </a:bodyPr>
          <a:lstStyle/>
          <a:p>
            <a:endParaRPr lang="en-US" sz="1350" dirty="0">
              <a:solidFill>
                <a:prstClr val="black"/>
              </a:solidFill>
            </a:endParaRPr>
          </a:p>
          <a:p>
            <a:pPr algn="ctr"/>
            <a:r>
              <a:rPr lang="en-US" sz="2700" dirty="0">
                <a:solidFill>
                  <a:prstClr val="black"/>
                </a:solidFill>
              </a:rPr>
              <a:t> </a:t>
            </a:r>
            <a:r>
              <a:rPr lang="ar-IQ" sz="2700" b="1" dirty="0">
                <a:solidFill>
                  <a:prstClr val="black"/>
                </a:solidFill>
              </a:rPr>
              <a:t> شعار الكلية</a:t>
            </a:r>
            <a:endParaRPr lang="en-US" sz="2700" b="1" dirty="0">
              <a:solidFill>
                <a:prstClr val="black"/>
              </a:solidFill>
            </a:endParaRPr>
          </a:p>
        </p:txBody>
      </p:sp>
      <p:pic>
        <p:nvPicPr>
          <p:cNvPr id="5" name="Picture 4"/>
          <p:cNvPicPr>
            <a:picLocks noChangeAspect="1"/>
          </p:cNvPicPr>
          <p:nvPr/>
        </p:nvPicPr>
        <p:blipFill>
          <a:blip/>
          <a:stretch>
            <a:fillRect/>
          </a:stretch>
        </p:blipFill>
        <p:spPr>
          <a:xfrm>
            <a:off x="7469449" y="309384"/>
            <a:ext cx="1371719" cy="1341236"/>
          </a:xfrm>
          <a:prstGeom prst="rect">
            <a:avLst/>
          </a:prstGeom>
        </p:spPr>
      </p:pic>
      <p:pic>
        <p:nvPicPr>
          <p:cNvPr id="1027" name="Picture 3" descr="C:\Users\hp\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443" y="2184816"/>
            <a:ext cx="3447957" cy="22347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9449" y="361671"/>
            <a:ext cx="1371600"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159" y="480012"/>
            <a:ext cx="1225550"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40848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Times New Roman" pitchFamily="18" charset="0"/>
                <a:cs typeface="Times New Roman" pitchFamily="18" charset="0"/>
              </a:rPr>
              <a:t>Liver abscesses caused by </a:t>
            </a:r>
            <a:r>
              <a:rPr lang="en-US" i="1" dirty="0" err="1" smtClean="0"/>
              <a:t>Fusobacterium</a:t>
            </a:r>
            <a:r>
              <a:rPr lang="en-US" i="1" dirty="0" smtClean="0"/>
              <a:t> </a:t>
            </a:r>
            <a:r>
              <a:rPr lang="en-US" i="1" dirty="0" err="1" smtClean="0"/>
              <a:t>necrophorum</a:t>
            </a:r>
            <a:r>
              <a:rPr lang="en-US" i="1" dirty="0" smtClean="0"/>
              <a:t>.</a:t>
            </a:r>
            <a:endParaRPr lang="en-US" i="1" dirty="0"/>
          </a:p>
        </p:txBody>
      </p:sp>
      <p:pic>
        <p:nvPicPr>
          <p:cNvPr id="4" name="Picture 2" descr="C:\Users\M.S\Desktop\Liver abscesses caused by Fusobacterium necrophorum..jpg"/>
          <p:cNvPicPr>
            <a:picLocks noGrp="1" noChangeAspect="1" noChangeArrowheads="1"/>
          </p:cNvPicPr>
          <p:nvPr>
            <p:ph idx="1"/>
          </p:nvPr>
        </p:nvPicPr>
        <p:blipFill>
          <a:blip r:embed="rId2"/>
          <a:srcRect/>
          <a:stretch>
            <a:fillRect/>
          </a:stretch>
        </p:blipFill>
        <p:spPr bwMode="auto">
          <a:xfrm>
            <a:off x="1447800" y="2149062"/>
            <a:ext cx="5638800" cy="384378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0"/>
            <a:ext cx="8077200" cy="1554163"/>
          </a:xfrm>
        </p:spPr>
        <p:txBody>
          <a:bodyPr>
            <a:normAutofit lnSpcReduction="10000"/>
          </a:bodyPr>
          <a:lstStyle/>
          <a:p>
            <a:r>
              <a:rPr lang="en-US" dirty="0" smtClean="0">
                <a:latin typeface="Times New Roman" pitchFamily="18" charset="0"/>
                <a:cs typeface="Times New Roman" pitchFamily="18" charset="0"/>
              </a:rPr>
              <a:t>Multiple abscesses in the calf liver as a result of an umbilical infection; carcass with such condition should be condemned</a:t>
            </a:r>
            <a:r>
              <a:rPr lang="en-US" dirty="0" smtClean="0"/>
              <a:t>.</a:t>
            </a:r>
            <a:endParaRPr lang="en-US" dirty="0"/>
          </a:p>
        </p:txBody>
      </p:sp>
      <p:pic>
        <p:nvPicPr>
          <p:cNvPr id="9219" name="Picture 3" descr="C:\Users\M.S\Desktop\Multiple abscesses in the calf liver as a result of an umbilical infection; carcass with such condition should be condemned..jpg"/>
          <p:cNvPicPr>
            <a:picLocks noChangeAspect="1" noChangeArrowheads="1"/>
          </p:cNvPicPr>
          <p:nvPr/>
        </p:nvPicPr>
        <p:blipFill>
          <a:blip r:embed="rId2"/>
          <a:srcRect/>
          <a:stretch>
            <a:fillRect/>
          </a:stretch>
        </p:blipFill>
        <p:spPr bwMode="auto">
          <a:xfrm>
            <a:off x="1981200" y="685800"/>
            <a:ext cx="5715000" cy="390426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915400" cy="2286000"/>
          </a:xfrm>
        </p:spPr>
        <p:txBody>
          <a:bodyPr>
            <a:noAutofit/>
          </a:bodyPr>
          <a:lstStyle/>
          <a:p>
            <a:pPr algn="l"/>
            <a:r>
              <a:rPr lang="en-US" sz="2800" dirty="0" smtClean="0">
                <a:latin typeface="Times New Roman" pitchFamily="18" charset="0"/>
                <a:cs typeface="Times New Roman" pitchFamily="18" charset="0"/>
              </a:rPr>
              <a:t>Spleen</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The surface and substance of spleen is inspected for anthrax ,tuberculosis or presence of artifacts.</a:t>
            </a:r>
            <a:endParaRPr lang="en-US" sz="2800" dirty="0">
              <a:latin typeface="Times New Roman" pitchFamily="18" charset="0"/>
              <a:cs typeface="Times New Roman" pitchFamily="18" charset="0"/>
            </a:endParaRPr>
          </a:p>
        </p:txBody>
      </p:sp>
      <p:pic>
        <p:nvPicPr>
          <p:cNvPr id="11266" name="Picture 2" descr="C:\Users\M.S\Desktop\Secondary abscesses in the spleen of an aged cow..jpg"/>
          <p:cNvPicPr>
            <a:picLocks noGrp="1" noChangeAspect="1" noChangeArrowheads="1"/>
          </p:cNvPicPr>
          <p:nvPr>
            <p:ph idx="1"/>
          </p:nvPr>
        </p:nvPicPr>
        <p:blipFill>
          <a:blip r:embed="rId2"/>
          <a:srcRect/>
          <a:stretch>
            <a:fillRect/>
          </a:stretch>
        </p:blipFill>
        <p:spPr bwMode="auto">
          <a:xfrm>
            <a:off x="1447800" y="2343912"/>
            <a:ext cx="5943600" cy="408127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001000" cy="868362"/>
          </a:xfrm>
        </p:spPr>
        <p:txBody>
          <a:bodyPr>
            <a:normAutofit/>
          </a:bodyPr>
          <a:lstStyle/>
          <a:p>
            <a:r>
              <a:rPr lang="en-US" b="1" dirty="0" smtClean="0">
                <a:latin typeface="Times New Roman" pitchFamily="18" charset="0"/>
                <a:cs typeface="Times New Roman" pitchFamily="18" charset="0"/>
              </a:rPr>
              <a:t>Inspection of alimentary tract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fontAlgn="base"/>
            <a:r>
              <a:rPr lang="en-US" dirty="0" smtClean="0">
                <a:latin typeface="Times New Roman" pitchFamily="18" charset="0"/>
                <a:cs typeface="Times New Roman" pitchFamily="18" charset="0"/>
              </a:rPr>
              <a:t>Alimentary </a:t>
            </a:r>
            <a:r>
              <a:rPr lang="en-US" dirty="0">
                <a:latin typeface="Times New Roman" pitchFamily="18" charset="0"/>
                <a:cs typeface="Times New Roman" pitchFamily="18" charset="0"/>
              </a:rPr>
              <a:t>tract contents are usually inspected whilst placed in trays, and include </a:t>
            </a:r>
            <a:r>
              <a:rPr lang="en-US" dirty="0" err="1">
                <a:latin typeface="Times New Roman" pitchFamily="18" charset="0"/>
                <a:cs typeface="Times New Roman" pitchFamily="18" charset="0"/>
              </a:rPr>
              <a:t>oesophagus</a:t>
            </a:r>
            <a:r>
              <a:rPr lang="en-US" dirty="0">
                <a:latin typeface="Times New Roman" pitchFamily="18" charset="0"/>
                <a:cs typeface="Times New Roman" pitchFamily="18" charset="0"/>
              </a:rPr>
              <a:t>, rumen and large and small intestines:</a:t>
            </a:r>
          </a:p>
          <a:p>
            <a:pPr fontAlgn="base"/>
            <a:r>
              <a:rPr lang="en-US" dirty="0">
                <a:latin typeface="Times New Roman" pitchFamily="18" charset="0"/>
                <a:cs typeface="Times New Roman" pitchFamily="18" charset="0"/>
              </a:rPr>
              <a:t>• visual inspection of rumen and intestines for enteritis, etc.: </a:t>
            </a:r>
            <a:r>
              <a:rPr lang="en-US" dirty="0" err="1">
                <a:latin typeface="Times New Roman" pitchFamily="18" charset="0"/>
                <a:cs typeface="Times New Roman" pitchFamily="18" charset="0"/>
              </a:rPr>
              <a:t>salmonellosis</a:t>
            </a:r>
            <a:r>
              <a:rPr lang="en-US" dirty="0">
                <a:latin typeface="Times New Roman" pitchFamily="18" charset="0"/>
                <a:cs typeface="Times New Roman" pitchFamily="18" charset="0"/>
              </a:rPr>
              <a:t> and </a:t>
            </a:r>
            <a:r>
              <a:rPr lang="en-US" dirty="0" err="1">
                <a:latin typeface="Times New Roman" pitchFamily="18" charset="0"/>
                <a:cs typeface="Times New Roman" pitchFamily="18" charset="0"/>
              </a:rPr>
              <a:t>Johnes</a:t>
            </a:r>
            <a:r>
              <a:rPr lang="en-US" dirty="0">
                <a:latin typeface="Times New Roman" pitchFamily="18" charset="0"/>
                <a:cs typeface="Times New Roman" pitchFamily="18" charset="0"/>
              </a:rPr>
              <a:t>’ disease both cause redness of the enteric tract, so may be detected by visual inspection;</a:t>
            </a:r>
          </a:p>
          <a:p>
            <a:pPr fontAlgn="base"/>
            <a:r>
              <a:rPr lang="en-US" dirty="0">
                <a:latin typeface="Times New Roman" pitchFamily="18" charset="0"/>
                <a:cs typeface="Times New Roman" pitchFamily="18" charset="0"/>
              </a:rPr>
              <a:t>• palpation of the mesenteric lymph nodes – if any abnormality is detected, these lymph nodes may be incised for further inspection; and</a:t>
            </a:r>
          </a:p>
          <a:p>
            <a:pPr fontAlgn="base"/>
            <a:r>
              <a:rPr lang="en-US" dirty="0">
                <a:latin typeface="Times New Roman" pitchFamily="18" charset="0"/>
                <a:cs typeface="Times New Roman" pitchFamily="18" charset="0"/>
              </a:rPr>
              <a:t>• palpation of </a:t>
            </a:r>
            <a:r>
              <a:rPr lang="en-US" dirty="0" err="1">
                <a:latin typeface="Times New Roman" pitchFamily="18" charset="0"/>
                <a:cs typeface="Times New Roman" pitchFamily="18" charset="0"/>
              </a:rPr>
              <a:t>oesophagus</a:t>
            </a:r>
            <a:r>
              <a:rPr lang="en-US" dirty="0">
                <a:latin typeface="Times New Roman" pitchFamily="18" charset="0"/>
                <a:cs typeface="Times New Roman" pitchFamily="18" charset="0"/>
              </a:rPr>
              <a:t> for parasitic cysts, etc</a:t>
            </a:r>
            <a:r>
              <a:rPr lang="en-US" dirty="0"/>
              <a: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71500"/>
            <a:ext cx="8229600" cy="1143000"/>
          </a:xfrm>
        </p:spPr>
        <p:txBody>
          <a:bodyPr/>
          <a:lstStyle/>
          <a:p>
            <a:endParaRPr lang="en-US" dirty="0"/>
          </a:p>
        </p:txBody>
      </p:sp>
      <p:pic>
        <p:nvPicPr>
          <p:cNvPr id="1026" name="Picture 2" descr="fig 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71600" y="990600"/>
            <a:ext cx="67056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18411" y="5600700"/>
            <a:ext cx="8229600" cy="646331"/>
          </a:xfrm>
          <a:prstGeom prst="rect">
            <a:avLst/>
          </a:prstGeom>
        </p:spPr>
        <p:txBody>
          <a:bodyPr wrap="square">
            <a:spAutoFit/>
          </a:bodyPr>
          <a:lstStyle/>
          <a:p>
            <a:r>
              <a:rPr lang="en-US" dirty="0">
                <a:solidFill>
                  <a:srgbClr val="000000"/>
                </a:solidFill>
                <a:latin typeface="Arial" panose="020B0604020202020204" pitchFamily="34" charset="0"/>
              </a:rPr>
              <a:t>Viewing and incision of the mesenteric lymph nodes. In this case an incision was performed to demonstrate the mesenteric lymph nodes chain</a:t>
            </a:r>
            <a:r>
              <a:rPr lang="en-US" dirty="0" smtClean="0">
                <a:solidFill>
                  <a:srgbClr val="000000"/>
                </a:solidFill>
                <a:latin typeface="Arial" panose="020B0604020202020204" pitchFamily="34" charset="0"/>
              </a:rPr>
              <a:t>.</a:t>
            </a:r>
            <a:endParaRPr 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987116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417638"/>
            <a:ext cx="8229600" cy="4708525"/>
          </a:xfrm>
        </p:spPr>
        <p:txBody>
          <a:bodyPr/>
          <a:lstStyle/>
          <a:p>
            <a:r>
              <a:rPr lang="en-US" dirty="0" smtClean="0"/>
              <a:t>Uterus</a:t>
            </a:r>
            <a:r>
              <a:rPr lang="en-US" dirty="0"/>
              <a:t>: Check for septic conditions by viewing, palpating and incising if necessary. </a:t>
            </a:r>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221" y="2819400"/>
            <a:ext cx="8349351" cy="3306763"/>
          </a:xfrm>
          <a:prstGeom prst="rect">
            <a:avLst/>
          </a:prstGeom>
        </p:spPr>
      </p:pic>
    </p:spTree>
    <p:extLst>
      <p:ext uri="{BB962C8B-B14F-4D97-AF65-F5344CB8AC3E}">
        <p14:creationId xmlns:p14="http://schemas.microsoft.com/office/powerpoint/2010/main" val="225842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itchFamily="18" charset="0"/>
                <a:cs typeface="Times New Roman" pitchFamily="18" charset="0"/>
              </a:rPr>
              <a:t>Udder</a:t>
            </a:r>
            <a:br>
              <a:rPr lang="en-US" b="1"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a:bodyPr>
          <a:lstStyle/>
          <a:p>
            <a:pPr fontAlgn="base"/>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udder is examined, visually and by palpation, after it has been separated from the carcass. </a:t>
            </a:r>
            <a:endParaRPr lang="en-US" dirty="0" smtClean="0">
              <a:latin typeface="Times New Roman" pitchFamily="18" charset="0"/>
              <a:cs typeface="Times New Roman" pitchFamily="18" charset="0"/>
            </a:endParaRPr>
          </a:p>
          <a:p>
            <a:pPr fontAlgn="base"/>
            <a:r>
              <a:rPr lang="en-US" dirty="0" smtClean="0">
                <a:latin typeface="Times New Roman" pitchFamily="18" charset="0"/>
                <a:cs typeface="Times New Roman" pitchFamily="18" charset="0"/>
              </a:rPr>
              <a:t>Conduct </a:t>
            </a:r>
            <a:r>
              <a:rPr lang="en-US" dirty="0">
                <a:latin typeface="Times New Roman" pitchFamily="18" charset="0"/>
                <a:cs typeface="Times New Roman" pitchFamily="18" charset="0"/>
              </a:rPr>
              <a:t>a visual inspection and palpation. Mastitis is frequently caused by </a:t>
            </a:r>
            <a:r>
              <a:rPr lang="en-US" dirty="0" err="1">
                <a:latin typeface="Times New Roman" pitchFamily="18" charset="0"/>
                <a:cs typeface="Times New Roman" pitchFamily="18" charset="0"/>
              </a:rPr>
              <a:t>zoonotic</a:t>
            </a:r>
            <a:r>
              <a:rPr lang="en-US" dirty="0">
                <a:latin typeface="Times New Roman" pitchFamily="18" charset="0"/>
                <a:cs typeface="Times New Roman" pitchFamily="18" charset="0"/>
              </a:rPr>
              <a:t> agents, so care must be taken to avoid milk secretion and spillage, with possible contamination of other edible tissues. Also, </a:t>
            </a:r>
            <a:r>
              <a:rPr lang="en-US" dirty="0" err="1">
                <a:latin typeface="Times New Roman" pitchFamily="18" charset="0"/>
                <a:cs typeface="Times New Roman" pitchFamily="18" charset="0"/>
              </a:rPr>
              <a:t>tuberculous</a:t>
            </a:r>
            <a:r>
              <a:rPr lang="en-US" dirty="0">
                <a:latin typeface="Times New Roman" pitchFamily="18" charset="0"/>
                <a:cs typeface="Times New Roman" pitchFamily="18" charset="0"/>
              </a:rPr>
              <a:t> lesions may be found in the udder.</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b="1" dirty="0" smtClean="0">
                <a:latin typeface="Times New Roman" pitchFamily="18" charset="0"/>
                <a:cs typeface="Times New Roman" pitchFamily="18" charset="0"/>
              </a:rPr>
              <a:t>Examples for  </a:t>
            </a:r>
            <a:r>
              <a:rPr lang="en-US" b="1" dirty="0" err="1" smtClean="0">
                <a:latin typeface="Times New Roman" pitchFamily="18" charset="0"/>
                <a:cs typeface="Times New Roman" pitchFamily="18" charset="0"/>
              </a:rPr>
              <a:t>Judgement</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638800"/>
          </a:xfrm>
        </p:spPr>
        <p:txBody>
          <a:bodyPr>
            <a:normAutofit/>
          </a:bodyPr>
          <a:lstStyle/>
          <a:p>
            <a:r>
              <a:rPr lang="en-US" dirty="0" smtClean="0">
                <a:latin typeface="Times New Roman" pitchFamily="18" charset="0"/>
                <a:cs typeface="Times New Roman" pitchFamily="18" charset="0"/>
              </a:rPr>
              <a:t>Some common examples include localized abscesses  </a:t>
            </a:r>
            <a:r>
              <a:rPr lang="en-US" dirty="0" err="1" smtClean="0">
                <a:latin typeface="Times New Roman" pitchFamily="18" charset="0"/>
                <a:cs typeface="Times New Roman" pitchFamily="18" charset="0"/>
              </a:rPr>
              <a:t>hydatid</a:t>
            </a:r>
            <a:r>
              <a:rPr lang="en-US" dirty="0" smtClean="0">
                <a:latin typeface="Times New Roman" pitchFamily="18" charset="0"/>
                <a:cs typeface="Times New Roman" pitchFamily="18" charset="0"/>
              </a:rPr>
              <a:t> cyst in liver </a:t>
            </a:r>
          </a:p>
          <a:p>
            <a:r>
              <a:rPr lang="en-US" dirty="0" smtClean="0">
                <a:latin typeface="Times New Roman" pitchFamily="18" charset="0"/>
                <a:cs typeface="Times New Roman" pitchFamily="18" charset="0"/>
              </a:rPr>
              <a:t> The affected parts must be removed and condemned (appropriately disposed of), while the remaining healthy normal tissues can be fit for human consumption.</a:t>
            </a:r>
          </a:p>
          <a:p>
            <a:r>
              <a:rPr lang="en-US" dirty="0" smtClean="0">
                <a:latin typeface="Times New Roman" pitchFamily="18" charset="0"/>
                <a:cs typeface="Times New Roman" pitchFamily="18" charset="0"/>
              </a:rPr>
              <a:t>liver is unfit for esthetical reasons, although the disease is not </a:t>
            </a:r>
            <a:r>
              <a:rPr lang="en-US" dirty="0" err="1" smtClean="0">
                <a:latin typeface="Times New Roman" pitchFamily="18" charset="0"/>
                <a:cs typeface="Times New Roman" pitchFamily="18" charset="0"/>
              </a:rPr>
              <a:t>transmited</a:t>
            </a:r>
            <a:r>
              <a:rPr lang="en-US" dirty="0" smtClean="0">
                <a:latin typeface="Times New Roman" pitchFamily="18" charset="0"/>
                <a:cs typeface="Times New Roman" pitchFamily="18" charset="0"/>
              </a:rPr>
              <a:t> to humans .</a:t>
            </a:r>
          </a:p>
          <a:p>
            <a:r>
              <a:rPr lang="en-US" dirty="0" smtClean="0">
                <a:latin typeface="Times New Roman" pitchFamily="18" charset="0"/>
                <a:cs typeface="Times New Roman" pitchFamily="18" charset="0"/>
              </a:rPr>
              <a:t>Positive identification of the viscera  must be maintained until a disposition has been made.</a:t>
            </a:r>
          </a:p>
          <a:p>
            <a:endParaRPr lang="en-US" dirty="0" smtClean="0"/>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p:txBody>
          <a:bodyPr/>
          <a:lstStyle/>
          <a:p>
            <a:endParaRPr lang="en-US" dirty="0"/>
          </a:p>
        </p:txBody>
      </p:sp>
      <p:sp>
        <p:nvSpPr>
          <p:cNvPr id="3" name="عنوان 2"/>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8" y="66675"/>
            <a:ext cx="8961437" cy="6724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471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Introduction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dirty="0" smtClean="0">
                <a:latin typeface="Times New Roman" pitchFamily="18" charset="0"/>
                <a:cs typeface="Times New Roman" pitchFamily="18" charset="0"/>
              </a:rPr>
              <a:t>Routine post-mortem examination or </a:t>
            </a:r>
            <a:r>
              <a:rPr lang="en-US" smtClean="0">
                <a:latin typeface="Times New Roman" pitchFamily="18" charset="0"/>
                <a:cs typeface="Times New Roman" pitchFamily="18" charset="0"/>
              </a:rPr>
              <a:t>inspection is </a:t>
            </a:r>
            <a:r>
              <a:rPr lang="en-US" dirty="0" smtClean="0">
                <a:latin typeface="Times New Roman" pitchFamily="18" charset="0"/>
                <a:cs typeface="Times New Roman" pitchFamily="18" charset="0"/>
              </a:rPr>
              <a:t>based on the examination of heads and their lymph nodes, thoracic and abdominal viscera and their lymph nodes, and the exposed parts of the carcass. </a:t>
            </a:r>
          </a:p>
          <a:p>
            <a:r>
              <a:rPr lang="en-US" dirty="0" smtClean="0">
                <a:latin typeface="Times New Roman" pitchFamily="18" charset="0"/>
                <a:cs typeface="Times New Roman" pitchFamily="18" charset="0"/>
              </a:rPr>
              <a:t>The inspection is made of organs and  body lymph nodes,  when significant abnormalities are observed during routine examination .</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334000" cy="6126162"/>
          </a:xfrm>
        </p:spPr>
        <p:txBody>
          <a:bodyPr>
            <a:noAutofit/>
          </a:bodyPr>
          <a:lstStyle/>
          <a:p>
            <a:pPr algn="l"/>
            <a:r>
              <a:rPr lang="en-US" sz="3200" dirty="0" smtClean="0">
                <a:latin typeface="Times New Roman" pitchFamily="18" charset="0"/>
                <a:cs typeface="Times New Roman" pitchFamily="18" charset="0"/>
              </a:rPr>
              <a:t>Kidneys normally remain attached to the carcass for inspection, which is conducted by visual inspection and palpation.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
            </a:r>
            <a:br>
              <a:rPr lang="en-US" sz="3200" dirty="0" smtClean="0">
                <a:latin typeface="Times New Roman" pitchFamily="18" charset="0"/>
                <a:cs typeface="Times New Roman" pitchFamily="18" charset="0"/>
              </a:rPr>
            </a:br>
            <a:r>
              <a:rPr lang="en-US" sz="3200" dirty="0" smtClean="0">
                <a:latin typeface="Times New Roman" pitchFamily="18" charset="0"/>
                <a:cs typeface="Times New Roman" pitchFamily="18" charset="0"/>
              </a:rPr>
              <a:t>Only if any abnormality is detected should the renal lymph nodes be cut open to detect nephritis.</a:t>
            </a:r>
            <a:endParaRPr lang="en-US" sz="3200" dirty="0">
              <a:latin typeface="Times New Roman" pitchFamily="18" charset="0"/>
              <a:cs typeface="Times New Roman" pitchFamily="18" charset="0"/>
            </a:endParaRPr>
          </a:p>
        </p:txBody>
      </p:sp>
      <p:pic>
        <p:nvPicPr>
          <p:cNvPr id="5122" name="Picture 2" descr="C:\Users\M.S\Desktop\-graphic-4.large.jpg"/>
          <p:cNvPicPr>
            <a:picLocks noGrp="1" noChangeAspect="1" noChangeArrowheads="1"/>
          </p:cNvPicPr>
          <p:nvPr>
            <p:ph idx="1"/>
          </p:nvPr>
        </p:nvPicPr>
        <p:blipFill>
          <a:blip r:embed="rId2" cstate="print"/>
          <a:srcRect/>
          <a:stretch>
            <a:fillRect/>
          </a:stretch>
        </p:blipFill>
        <p:spPr bwMode="auto">
          <a:xfrm>
            <a:off x="5982905" y="838200"/>
            <a:ext cx="3161095" cy="1691680"/>
          </a:xfrm>
          <a:prstGeom prst="rect">
            <a:avLst/>
          </a:prstGeom>
          <a:noFill/>
        </p:spPr>
      </p:pic>
      <p:pic>
        <p:nvPicPr>
          <p:cNvPr id="5123" name="Picture 3" descr="C:\Users\M.S\Desktop\images.jpg"/>
          <p:cNvPicPr>
            <a:picLocks noChangeAspect="1" noChangeArrowheads="1"/>
          </p:cNvPicPr>
          <p:nvPr/>
        </p:nvPicPr>
        <p:blipFill>
          <a:blip r:embed="rId3"/>
          <a:srcRect/>
          <a:stretch>
            <a:fillRect/>
          </a:stretch>
        </p:blipFill>
        <p:spPr bwMode="auto">
          <a:xfrm>
            <a:off x="5962650" y="3810000"/>
            <a:ext cx="3181350" cy="2082754"/>
          </a:xfrm>
          <a:prstGeom prst="rect">
            <a:avLst/>
          </a:prstGeom>
          <a:noFill/>
        </p:spPr>
      </p:pic>
      <p:graphicFrame>
        <p:nvGraphicFramePr>
          <p:cNvPr id="6" name="Table 5"/>
          <p:cNvGraphicFramePr>
            <a:graphicFrameLocks noGrp="1"/>
          </p:cNvGraphicFramePr>
          <p:nvPr/>
        </p:nvGraphicFramePr>
        <p:xfrm>
          <a:off x="228600" y="228600"/>
          <a:ext cx="5334000" cy="701040"/>
        </p:xfrm>
        <a:graphic>
          <a:graphicData uri="http://schemas.openxmlformats.org/drawingml/2006/table">
            <a:tbl>
              <a:tblPr firstRow="1" bandRow="1">
                <a:tableStyleId>{5C22544A-7EE6-4342-B048-85BDC9FD1C3A}</a:tableStyleId>
              </a:tblPr>
              <a:tblGrid>
                <a:gridCol w="5334000">
                  <a:extLst>
                    <a:ext uri="{9D8B030D-6E8A-4147-A177-3AD203B41FA5}">
                      <a16:colId xmlns:a16="http://schemas.microsoft.com/office/drawing/2014/main" val="20000"/>
                    </a:ext>
                  </a:extLst>
                </a:gridCol>
              </a:tblGrid>
              <a:tr h="609600">
                <a:tc>
                  <a:txBody>
                    <a:bodyPr/>
                    <a:lstStyle/>
                    <a:p>
                      <a:r>
                        <a:rPr lang="en-US" sz="4000" b="1" i="1" dirty="0" smtClean="0"/>
                        <a:t>Inspection of kidneys</a:t>
                      </a:r>
                      <a:endParaRPr lang="en-US" sz="4000" dirty="0"/>
                    </a:p>
                  </a:txBody>
                  <a:tcPr/>
                </a:tc>
                <a:extLst>
                  <a:ext uri="{0D108BD9-81ED-4DB2-BD59-A6C34878D82A}">
                    <a16:rowId xmlns:a16="http://schemas.microsoft.com/office/drawing/2014/main" val="10000"/>
                  </a:ext>
                </a:extLst>
              </a:tr>
            </a:tbl>
          </a:graphicData>
        </a:graphic>
      </p:graphicFrame>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800600"/>
            <a:ext cx="8229600" cy="1325563"/>
          </a:xfrm>
        </p:spPr>
        <p:txBody>
          <a:bodyPr>
            <a:normAutofit fontScale="92500" lnSpcReduction="20000"/>
          </a:bodyPr>
          <a:lstStyle/>
          <a:p>
            <a:r>
              <a:rPr lang="en-US" dirty="0" smtClean="0">
                <a:latin typeface="Times New Roman" pitchFamily="18" charset="0"/>
                <a:cs typeface="Times New Roman" pitchFamily="18" charset="0"/>
              </a:rPr>
              <a:t>Serous atrophy of renal fat. Note </a:t>
            </a:r>
            <a:r>
              <a:rPr lang="en-US" dirty="0" err="1" smtClean="0">
                <a:latin typeface="Times New Roman" pitchFamily="18" charset="0"/>
                <a:cs typeface="Times New Roman" pitchFamily="18" charset="0"/>
              </a:rPr>
              <a:t>petechial</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haemorrhages</a:t>
            </a:r>
            <a:r>
              <a:rPr lang="en-US" dirty="0" smtClean="0">
                <a:latin typeface="Times New Roman" pitchFamily="18" charset="0"/>
                <a:cs typeface="Times New Roman" pitchFamily="18" charset="0"/>
              </a:rPr>
              <a:t>, seen frequently in </a:t>
            </a:r>
            <a:r>
              <a:rPr lang="en-US" dirty="0" err="1" smtClean="0">
                <a:latin typeface="Times New Roman" pitchFamily="18" charset="0"/>
                <a:cs typeface="Times New Roman" pitchFamily="18" charset="0"/>
              </a:rPr>
              <a:t>septicemic</a:t>
            </a:r>
            <a:r>
              <a:rPr lang="en-US" dirty="0" smtClean="0">
                <a:latin typeface="Times New Roman" pitchFamily="18" charset="0"/>
                <a:cs typeface="Times New Roman" pitchFamily="18" charset="0"/>
              </a:rPr>
              <a:t> diseases.</a:t>
            </a:r>
            <a:endParaRPr lang="en-US" dirty="0">
              <a:latin typeface="Times New Roman" pitchFamily="18" charset="0"/>
              <a:cs typeface="Times New Roman" pitchFamily="18" charset="0"/>
            </a:endParaRPr>
          </a:p>
        </p:txBody>
      </p:sp>
      <p:pic>
        <p:nvPicPr>
          <p:cNvPr id="10242" name="Picture 2" descr="C:\Users\M.S\Desktop\Serous atrophy of renal fat. Note petechial haemorrhages, seen frequently in septicemic diseases..jpg"/>
          <p:cNvPicPr>
            <a:picLocks noChangeAspect="1" noChangeArrowheads="1"/>
          </p:cNvPicPr>
          <p:nvPr/>
        </p:nvPicPr>
        <p:blipFill>
          <a:blip r:embed="rId2"/>
          <a:srcRect/>
          <a:stretch>
            <a:fillRect/>
          </a:stretch>
        </p:blipFill>
        <p:spPr bwMode="auto">
          <a:xfrm>
            <a:off x="1371600" y="381000"/>
            <a:ext cx="6324600" cy="430973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553200" cy="457200"/>
          </a:xfrm>
        </p:spPr>
        <p:txBody>
          <a:bodyPr>
            <a:normAutofit fontScale="90000"/>
          </a:bodyPr>
          <a:lstStyle/>
          <a:p>
            <a:r>
              <a:rPr lang="en-US" b="1" dirty="0" smtClean="0">
                <a:latin typeface="Times New Roman" pitchFamily="18" charset="0"/>
                <a:cs typeface="Times New Roman" pitchFamily="18" charset="0"/>
              </a:rPr>
              <a:t>Inspection of lungs</a:t>
            </a:r>
            <a:endParaRPr lang="en-US" dirty="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381000" y="990600"/>
            <a:ext cx="8077200" cy="2971800"/>
          </a:xfrm>
        </p:spPr>
        <p:txBody>
          <a:bodyPr>
            <a:normAutofit lnSpcReduction="10000"/>
          </a:bodyPr>
          <a:lstStyle/>
          <a:p>
            <a:pPr fontAlgn="base"/>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1- Visual inspection for pneumonia, cysts  (e.g. hydatid), abscesses, tumours, etc.;</a:t>
            </a:r>
          </a:p>
          <a:p>
            <a:pPr fontAlgn="base"/>
            <a:r>
              <a:rPr lang="en-US" dirty="0">
                <a:latin typeface="Times New Roman" pitchFamily="18" charset="0"/>
                <a:cs typeface="Times New Roman" pitchFamily="18" charset="0"/>
              </a:rPr>
              <a:t>2- palpation to detect any of the above within deeper tissue;</a:t>
            </a:r>
          </a:p>
          <a:p>
            <a:pPr fontAlgn="base"/>
            <a:r>
              <a:rPr lang="en-US" dirty="0" smtClean="0">
                <a:latin typeface="Times New Roman" pitchFamily="18" charset="0"/>
                <a:cs typeface="Times New Roman" pitchFamily="18" charset="0"/>
              </a:rPr>
              <a:t> Incision and examination of bronchial, mediastinal pairs of lymph nodes (note: tuberculosis can be diagnosed in these lymph nodes); </a:t>
            </a:r>
            <a:r>
              <a:rPr lang="en-US" dirty="0">
                <a:latin typeface="Times New Roman" pitchFamily="18" charset="0"/>
                <a:cs typeface="Times New Roman" pitchFamily="18" charset="0"/>
              </a:rPr>
              <a:t>and • Incision to open trachea and lower airways to examine for inflammation and foreign contents (food, parasites, blood, etc.) or partially swallowed food.</a:t>
            </a:r>
          </a:p>
          <a:p>
            <a:pPr fontAlgn="base"/>
            <a:endParaRPr lang="en-US" dirty="0" smtClean="0">
              <a:latin typeface="Times New Roman" pitchFamily="18" charset="0"/>
              <a:cs typeface="Times New Roman" pitchFamily="18" charset="0"/>
            </a:endParaRPr>
          </a:p>
        </p:txBody>
      </p:sp>
      <p:pic>
        <p:nvPicPr>
          <p:cNvPr id="1026" name="Picture 2" descr="G:\20191110_21554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599" y="3733800"/>
            <a:ext cx="7133075" cy="30051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Times New Roman" pitchFamily="18" charset="0"/>
                <a:cs typeface="Times New Roman" pitchFamily="18" charset="0"/>
              </a:rPr>
              <a:t>Lung inspection in buffalo - Open trachea and incised bronchial and </a:t>
            </a:r>
            <a:r>
              <a:rPr lang="en-US" sz="3200" dirty="0" err="1" smtClean="0">
                <a:latin typeface="Times New Roman" pitchFamily="18" charset="0"/>
                <a:cs typeface="Times New Roman" pitchFamily="18" charset="0"/>
              </a:rPr>
              <a:t>mediastinal</a:t>
            </a:r>
            <a:r>
              <a:rPr lang="en-US" sz="3200" dirty="0" smtClean="0">
                <a:latin typeface="Times New Roman" pitchFamily="18" charset="0"/>
                <a:cs typeface="Times New Roman" pitchFamily="18" charset="0"/>
              </a:rPr>
              <a:t> lymph nodes.</a:t>
            </a:r>
            <a:endParaRPr lang="en-US" sz="3200" dirty="0">
              <a:latin typeface="Times New Roman" pitchFamily="18" charset="0"/>
              <a:cs typeface="Times New Roman" pitchFamily="18" charset="0"/>
            </a:endParaRPr>
          </a:p>
        </p:txBody>
      </p:sp>
      <p:pic>
        <p:nvPicPr>
          <p:cNvPr id="12290" name="Picture 2" descr="C:\Users\M.S\Desktop\Lung inspection in buffalo - Open trachea and incised bronchial and mediastinal lymph nodes..jpg"/>
          <p:cNvPicPr>
            <a:picLocks noGrp="1" noChangeAspect="1" noChangeArrowheads="1"/>
          </p:cNvPicPr>
          <p:nvPr>
            <p:ph idx="1"/>
          </p:nvPr>
        </p:nvPicPr>
        <p:blipFill>
          <a:blip r:embed="rId2"/>
          <a:srcRect/>
          <a:stretch>
            <a:fillRect/>
          </a:stretch>
        </p:blipFill>
        <p:spPr bwMode="auto">
          <a:xfrm>
            <a:off x="1219200" y="1905000"/>
            <a:ext cx="6553200" cy="448894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5867400" cy="990600"/>
          </a:xfrm>
        </p:spPr>
        <p:txBody>
          <a:bodyPr>
            <a:normAutofit/>
          </a:bodyPr>
          <a:lstStyle/>
          <a:p>
            <a:r>
              <a:rPr lang="en-US" b="1" dirty="0" smtClean="0">
                <a:latin typeface="Times New Roman" pitchFamily="18" charset="0"/>
                <a:cs typeface="Times New Roman" pitchFamily="18" charset="0"/>
              </a:rPr>
              <a:t>Inspection of heart</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5334000" cy="4525963"/>
          </a:xfrm>
        </p:spPr>
        <p:txBody>
          <a:bodyPr>
            <a:normAutofit fontScale="92500" lnSpcReduction="10000"/>
          </a:bodyPr>
          <a:lstStyle/>
          <a:p>
            <a:pPr fontAlgn="base">
              <a:buNone/>
            </a:pPr>
            <a:r>
              <a:rPr lang="en-US" dirty="0" smtClean="0"/>
              <a:t>• </a:t>
            </a:r>
            <a:r>
              <a:rPr lang="en-US" dirty="0">
                <a:latin typeface="Times New Roman" pitchFamily="18" charset="0"/>
                <a:cs typeface="Times New Roman" pitchFamily="18" charset="0"/>
              </a:rPr>
              <a:t>Visual inspection for </a:t>
            </a:r>
            <a:r>
              <a:rPr lang="en-US" dirty="0" err="1">
                <a:latin typeface="Times New Roman" pitchFamily="18" charset="0"/>
                <a:cs typeface="Times New Roman" pitchFamily="18" charset="0"/>
              </a:rPr>
              <a:t>pericarditis</a:t>
            </a:r>
            <a:r>
              <a:rPr lang="en-US" dirty="0">
                <a:latin typeface="Times New Roman" pitchFamily="18" charset="0"/>
                <a:cs typeface="Times New Roman" pitchFamily="18" charset="0"/>
              </a:rPr>
              <a:t>;</a:t>
            </a:r>
          </a:p>
          <a:p>
            <a:pPr fontAlgn="base">
              <a:buNone/>
            </a:pPr>
            <a:r>
              <a:rPr lang="en-US" dirty="0">
                <a:latin typeface="Times New Roman" pitchFamily="18" charset="0"/>
                <a:cs typeface="Times New Roman" pitchFamily="18" charset="0"/>
              </a:rPr>
              <a:t>• opening of pericardial sac to examine for abnormal amount or appearance of the liquid; </a:t>
            </a:r>
            <a:r>
              <a:rPr lang="en-US" dirty="0" smtClean="0">
                <a:latin typeface="Times New Roman" pitchFamily="18" charset="0"/>
                <a:cs typeface="Times New Roman" pitchFamily="18" charset="0"/>
              </a:rPr>
              <a:t>and incisions </a:t>
            </a:r>
            <a:r>
              <a:rPr lang="en-US" dirty="0">
                <a:latin typeface="Times New Roman" pitchFamily="18" charset="0"/>
                <a:cs typeface="Times New Roman" pitchFamily="18" charset="0"/>
              </a:rPr>
              <a:t>to open all chambers to examine for </a:t>
            </a:r>
            <a:r>
              <a:rPr lang="en-US" dirty="0" err="1">
                <a:latin typeface="Times New Roman" pitchFamily="18" charset="0"/>
                <a:cs typeface="Times New Roman" pitchFamily="18" charset="0"/>
              </a:rPr>
              <a:t>endocarditis</a:t>
            </a:r>
            <a:r>
              <a:rPr lang="en-US" dirty="0">
                <a:latin typeface="Times New Roman" pitchFamily="18" charset="0"/>
                <a:cs typeface="Times New Roman" pitchFamily="18" charset="0"/>
              </a:rPr>
              <a:t>, and for </a:t>
            </a:r>
            <a:r>
              <a:rPr lang="en-US" dirty="0" err="1">
                <a:latin typeface="Times New Roman" pitchFamily="18" charset="0"/>
                <a:cs typeface="Times New Roman" pitchFamily="18" charset="0"/>
              </a:rPr>
              <a:t>cysticercosis</a:t>
            </a:r>
            <a:r>
              <a:rPr lang="en-US" dirty="0">
                <a:latin typeface="Times New Roman" pitchFamily="18" charset="0"/>
                <a:cs typeface="Times New Roman" pitchFamily="18" charset="0"/>
              </a:rPr>
              <a:t> cysts in the septum.</a:t>
            </a:r>
          </a:p>
          <a:p>
            <a:endParaRPr lang="en-US" dirty="0"/>
          </a:p>
        </p:txBody>
      </p:sp>
      <p:pic>
        <p:nvPicPr>
          <p:cNvPr id="7170" name="Picture 2" descr="C:\Users\M.S\Desktop\Heart inspection - Lengthwise incisions (minimum four) from base to apex into the heart muscles. Observe cut surfaces..jpg"/>
          <p:cNvPicPr>
            <a:picLocks noChangeAspect="1" noChangeArrowheads="1"/>
          </p:cNvPicPr>
          <p:nvPr/>
        </p:nvPicPr>
        <p:blipFill>
          <a:blip r:embed="rId2"/>
          <a:srcRect/>
          <a:stretch>
            <a:fillRect/>
          </a:stretch>
        </p:blipFill>
        <p:spPr bwMode="auto">
          <a:xfrm>
            <a:off x="5791200" y="3886200"/>
            <a:ext cx="3099506" cy="2133600"/>
          </a:xfrm>
          <a:prstGeom prst="rect">
            <a:avLst/>
          </a:prstGeom>
          <a:noFill/>
        </p:spPr>
      </p:pic>
      <p:pic>
        <p:nvPicPr>
          <p:cNvPr id="7171" name="Picture 3" descr="C:\Users\M.S\Desktop\Myocardial lipofuscinosis..jpg"/>
          <p:cNvPicPr>
            <a:picLocks noChangeAspect="1" noChangeArrowheads="1"/>
          </p:cNvPicPr>
          <p:nvPr/>
        </p:nvPicPr>
        <p:blipFill>
          <a:blip r:embed="rId3"/>
          <a:srcRect/>
          <a:stretch>
            <a:fillRect/>
          </a:stretch>
        </p:blipFill>
        <p:spPr bwMode="auto">
          <a:xfrm>
            <a:off x="5791200" y="533400"/>
            <a:ext cx="3131094" cy="2133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943600"/>
          </a:xfrm>
        </p:spPr>
        <p:txBody>
          <a:bodyPr>
            <a:normAutofit/>
          </a:bodyPr>
          <a:lstStyle/>
          <a:p>
            <a:pPr fontAlgn="base"/>
            <a:r>
              <a:rPr lang="en-US" b="1" dirty="0" smtClean="0">
                <a:latin typeface="Times New Roman" pitchFamily="18" charset="0"/>
                <a:cs typeface="Times New Roman" pitchFamily="18" charset="0"/>
              </a:rPr>
              <a:t>Inspection of diaphragm</a:t>
            </a:r>
            <a:endParaRPr lang="en-US" dirty="0" smtClean="0">
              <a:latin typeface="Times New Roman" pitchFamily="18" charset="0"/>
              <a:cs typeface="Times New Roman" pitchFamily="18" charset="0"/>
            </a:endParaRPr>
          </a:p>
          <a:p>
            <a:pPr fontAlgn="base"/>
            <a:r>
              <a:rPr lang="en-US" dirty="0" smtClean="0">
                <a:latin typeface="Times New Roman" pitchFamily="18" charset="0"/>
                <a:cs typeface="Times New Roman" pitchFamily="18" charset="0"/>
              </a:rPr>
              <a:t>If </a:t>
            </a:r>
            <a:r>
              <a:rPr lang="en-US" dirty="0" err="1">
                <a:latin typeface="Times New Roman" pitchFamily="18" charset="0"/>
                <a:cs typeface="Times New Roman" pitchFamily="18" charset="0"/>
              </a:rPr>
              <a:t>cysticercosis</a:t>
            </a:r>
            <a:r>
              <a:rPr lang="en-US" dirty="0">
                <a:latin typeface="Times New Roman" pitchFamily="18" charset="0"/>
                <a:cs typeface="Times New Roman" pitchFamily="18" charset="0"/>
              </a:rPr>
              <a:t> has been found in the cheek muscles or in the heart, the diaphragm must also be inspected</a:t>
            </a:r>
            <a:r>
              <a:rPr lang="en-US" dirty="0" smtClean="0">
                <a:latin typeface="Times New Roman" pitchFamily="18" charset="0"/>
                <a:cs typeface="Times New Roman" pitchFamily="18" charset="0"/>
              </a:rPr>
              <a:t>.</a:t>
            </a:r>
          </a:p>
          <a:p>
            <a:pPr fontAlgn="base"/>
            <a:endParaRPr lang="en-US" dirty="0" smtClean="0">
              <a:latin typeface="Times New Roman" pitchFamily="18" charset="0"/>
              <a:cs typeface="Times New Roman" pitchFamily="18" charset="0"/>
            </a:endParaRPr>
          </a:p>
          <a:p>
            <a:pPr fontAlgn="base"/>
            <a:r>
              <a:rPr lang="en-US" b="1" dirty="0" smtClean="0">
                <a:latin typeface="Times New Roman" pitchFamily="18" charset="0"/>
                <a:cs typeface="Times New Roman" pitchFamily="18" charset="0"/>
              </a:rPr>
              <a:t>Genital organs</a:t>
            </a:r>
            <a:endParaRPr lang="en-US" dirty="0" smtClean="0">
              <a:latin typeface="Times New Roman" pitchFamily="18" charset="0"/>
              <a:cs typeface="Times New Roman" pitchFamily="18" charset="0"/>
            </a:endParaRPr>
          </a:p>
          <a:p>
            <a:pPr fontAlgn="base"/>
            <a:r>
              <a:rPr lang="en-US" dirty="0" smtClean="0">
                <a:latin typeface="Times New Roman" pitchFamily="18" charset="0"/>
                <a:cs typeface="Times New Roman" pitchFamily="18" charset="0"/>
              </a:rPr>
              <a:t>These are visually inspected and palpated; they are incised only if any abnormality is detected.</a:t>
            </a:r>
          </a:p>
          <a:p>
            <a:pPr fontAlgn="base"/>
            <a:endParaRPr lang="en-US" dirty="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a:bodyPr>
          <a:lstStyle/>
          <a:p>
            <a:r>
              <a:rPr lang="en-US" b="1" dirty="0" smtClean="0">
                <a:latin typeface="Times New Roman" pitchFamily="18" charset="0"/>
                <a:cs typeface="Times New Roman" pitchFamily="18" charset="0"/>
              </a:rPr>
              <a:t>Inspection of liver</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04800" y="1600200"/>
            <a:ext cx="7924800" cy="4953000"/>
          </a:xfrm>
        </p:spPr>
        <p:txBody>
          <a:bodyPr>
            <a:normAutofit fontScale="92500" lnSpcReduction="20000"/>
          </a:bodyPr>
          <a:lstStyle/>
          <a:p>
            <a:pPr fontAlgn="base"/>
            <a:r>
              <a:rPr lang="en-US" dirty="0" smtClean="0">
                <a:latin typeface="Times New Roman" pitchFamily="18" charset="0"/>
                <a:cs typeface="Times New Roman" pitchFamily="18" charset="0"/>
              </a:rPr>
              <a:t>This </a:t>
            </a:r>
            <a:r>
              <a:rPr lang="en-US" dirty="0">
                <a:latin typeface="Times New Roman" pitchFamily="18" charset="0"/>
                <a:cs typeface="Times New Roman" pitchFamily="18" charset="0"/>
              </a:rPr>
              <a:t>organ is particularly important as a general indicator of animal health, as many abnormalities occur in the liver of sick animals:</a:t>
            </a:r>
          </a:p>
          <a:p>
            <a:pPr fontAlgn="base"/>
            <a:r>
              <a:rPr lang="en-US" dirty="0">
                <a:latin typeface="Times New Roman" pitchFamily="18" charset="0"/>
                <a:cs typeface="Times New Roman" pitchFamily="18" charset="0"/>
              </a:rPr>
              <a:t>• visual examination for degenerations, dystrophies, cysts (e.g. </a:t>
            </a:r>
            <a:r>
              <a:rPr lang="en-US" dirty="0" err="1">
                <a:latin typeface="Times New Roman" pitchFamily="18" charset="0"/>
                <a:cs typeface="Times New Roman" pitchFamily="18" charset="0"/>
              </a:rPr>
              <a:t>hydatid</a:t>
            </a:r>
            <a:r>
              <a:rPr lang="en-US" dirty="0">
                <a:latin typeface="Times New Roman" pitchFamily="18" charset="0"/>
                <a:cs typeface="Times New Roman" pitchFamily="18" charset="0"/>
              </a:rPr>
              <a:t>), abscesses, </a:t>
            </a:r>
            <a:r>
              <a:rPr lang="en-US" dirty="0" err="1">
                <a:latin typeface="Times New Roman" pitchFamily="18" charset="0"/>
                <a:cs typeface="Times New Roman" pitchFamily="18" charset="0"/>
              </a:rPr>
              <a:t>tumours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tuberculous</a:t>
            </a:r>
            <a:r>
              <a:rPr lang="en-US" dirty="0">
                <a:latin typeface="Times New Roman" pitchFamily="18" charset="0"/>
                <a:cs typeface="Times New Roman" pitchFamily="18" charset="0"/>
              </a:rPr>
              <a:t> lesions;</a:t>
            </a:r>
          </a:p>
          <a:p>
            <a:pPr fontAlgn="base"/>
            <a:r>
              <a:rPr lang="en-US" dirty="0">
                <a:latin typeface="Times New Roman" pitchFamily="18" charset="0"/>
                <a:cs typeface="Times New Roman" pitchFamily="18" charset="0"/>
              </a:rPr>
              <a:t>• palpation to detect any of the above in deeper tissue, palpation of the hepatic lymph node (and its incision if any abnormalities found); and</a:t>
            </a:r>
          </a:p>
          <a:p>
            <a:pPr fontAlgn="base"/>
            <a:r>
              <a:rPr lang="en-US" dirty="0">
                <a:latin typeface="Times New Roman" pitchFamily="18" charset="0"/>
                <a:cs typeface="Times New Roman" pitchFamily="18" charset="0"/>
              </a:rPr>
              <a:t>• incisions to open the bile ducts (along the main ducts and across the caudal lobe) to examine for liver fluke infestation.</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TotalTime>
  <Words>766</Words>
  <Application>Microsoft Office PowerPoint</Application>
  <PresentationFormat>On-screen Show (4:3)</PresentationFormat>
  <Paragraphs>53</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PowerPoint Presentation</vt:lpstr>
      <vt:lpstr>Introduction</vt:lpstr>
      <vt:lpstr>Kidneys normally remain attached to the carcass for inspection, which is conducted by visual inspection and palpation.   Only if any abnormality is detected should the renal lymph nodes be cut open to detect nephritis.</vt:lpstr>
      <vt:lpstr>PowerPoint Presentation</vt:lpstr>
      <vt:lpstr>Inspection of lungs</vt:lpstr>
      <vt:lpstr>Lung inspection in buffalo - Open trachea and incised bronchial and mediastinal lymph nodes.</vt:lpstr>
      <vt:lpstr>Inspection of heart</vt:lpstr>
      <vt:lpstr>PowerPoint Presentation</vt:lpstr>
      <vt:lpstr>Inspection of liver</vt:lpstr>
      <vt:lpstr>Liver abscesses caused by Fusobacterium necrophorum.</vt:lpstr>
      <vt:lpstr>PowerPoint Presentation</vt:lpstr>
      <vt:lpstr>Spleen The surface and substance of spleen is inspected for anthrax ,tuberculosis or presence of artifacts.</vt:lpstr>
      <vt:lpstr>Inspection of alimentary tract</vt:lpstr>
      <vt:lpstr>PowerPoint Presentation</vt:lpstr>
      <vt:lpstr>PowerPoint Presentation</vt:lpstr>
      <vt:lpstr>Udder </vt:lpstr>
      <vt:lpstr>Examples for  Judgement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Examining the viscera and judgement</dc:title>
  <dc:creator>M.S</dc:creator>
  <cp:lastModifiedBy>dr.harth</cp:lastModifiedBy>
  <cp:revision>18</cp:revision>
  <dcterms:created xsi:type="dcterms:W3CDTF">2019-10-27T15:11:10Z</dcterms:created>
  <dcterms:modified xsi:type="dcterms:W3CDTF">2025-09-28T17:53:54Z</dcterms:modified>
</cp:coreProperties>
</file>